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55" r:id="rId2"/>
    <p:sldId id="341" r:id="rId3"/>
    <p:sldId id="302" r:id="rId4"/>
    <p:sldId id="331" r:id="rId5"/>
    <p:sldId id="278" r:id="rId6"/>
    <p:sldId id="282" r:id="rId7"/>
    <p:sldId id="283" r:id="rId8"/>
    <p:sldId id="284" r:id="rId9"/>
    <p:sldId id="357" r:id="rId10"/>
    <p:sldId id="358" r:id="rId11"/>
    <p:sldId id="346" r:id="rId12"/>
    <p:sldId id="347" r:id="rId13"/>
    <p:sldId id="348" r:id="rId14"/>
    <p:sldId id="349" r:id="rId15"/>
    <p:sldId id="285" r:id="rId16"/>
    <p:sldId id="288" r:id="rId17"/>
    <p:sldId id="305" r:id="rId18"/>
    <p:sldId id="359" r:id="rId19"/>
    <p:sldId id="360" r:id="rId20"/>
    <p:sldId id="342" r:id="rId21"/>
    <p:sldId id="391" r:id="rId22"/>
    <p:sldId id="362" r:id="rId23"/>
    <p:sldId id="364" r:id="rId24"/>
    <p:sldId id="365" r:id="rId25"/>
    <p:sldId id="366" r:id="rId26"/>
    <p:sldId id="367" r:id="rId27"/>
    <p:sldId id="368" r:id="rId28"/>
    <p:sldId id="370" r:id="rId29"/>
    <p:sldId id="369" r:id="rId30"/>
    <p:sldId id="371" r:id="rId31"/>
    <p:sldId id="372" r:id="rId32"/>
    <p:sldId id="373" r:id="rId33"/>
    <p:sldId id="374" r:id="rId34"/>
    <p:sldId id="376" r:id="rId35"/>
    <p:sldId id="393" r:id="rId36"/>
    <p:sldId id="378" r:id="rId37"/>
    <p:sldId id="377" r:id="rId38"/>
    <p:sldId id="380" r:id="rId39"/>
    <p:sldId id="280" r:id="rId40"/>
    <p:sldId id="338" r:id="rId41"/>
    <p:sldId id="339" r:id="rId42"/>
    <p:sldId id="340" r:id="rId43"/>
    <p:sldId id="318" r:id="rId44"/>
    <p:sldId id="322" r:id="rId45"/>
    <p:sldId id="319" r:id="rId46"/>
    <p:sldId id="321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87" r:id="rId56"/>
    <p:sldId id="381" r:id="rId57"/>
    <p:sldId id="382" r:id="rId58"/>
    <p:sldId id="383" r:id="rId59"/>
    <p:sldId id="384" r:id="rId60"/>
    <p:sldId id="385" r:id="rId61"/>
    <p:sldId id="309" r:id="rId62"/>
    <p:sldId id="310" r:id="rId63"/>
    <p:sldId id="386" r:id="rId64"/>
    <p:sldId id="314" r:id="rId65"/>
    <p:sldId id="315" r:id="rId66"/>
    <p:sldId id="388" r:id="rId67"/>
    <p:sldId id="392" r:id="rId68"/>
    <p:sldId id="351" r:id="rId69"/>
    <p:sldId id="272" r:id="rId70"/>
    <p:sldId id="273" r:id="rId71"/>
    <p:sldId id="308" r:id="rId72"/>
    <p:sldId id="389" r:id="rId73"/>
    <p:sldId id="304" r:id="rId74"/>
    <p:sldId id="307" r:id="rId75"/>
    <p:sldId id="353" r:id="rId76"/>
    <p:sldId id="344" r:id="rId77"/>
    <p:sldId id="343" r:id="rId78"/>
    <p:sldId id="275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E2D95-83A4-4CD6-9947-1AAB06FAE14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961B4-3780-46F0-8617-D99C3A852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06F1D-C147-4B5D-8411-D442649A7B6D}" type="slidenum">
              <a:rPr lang="ru-RU"/>
              <a:pPr/>
              <a:t>24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	Вводим определение спектра, рассматриваем основные цвета и порядок их расположения в спектре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553A9-63DD-47F0-96E3-B2297D19BECA}" type="slidenum">
              <a:rPr lang="ru-RU"/>
              <a:pPr/>
              <a:t>25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	 Наблюдаем явление, задаю вопросы ученикам, дети делают первые предположения о причине явления.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3E420-92A2-419C-ACFD-744A354724B4}" type="slidenum">
              <a:rPr lang="ru-RU"/>
              <a:pPr/>
              <a:t>69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	Ответьте на вопрос. Предложение сделать дома наглядное пособие.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8B2F-1855-4D9F-AE2A-9B101CA185FB}" type="slidenum">
              <a:rPr lang="ru-RU"/>
              <a:pPr/>
              <a:t>70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	Краткая справка об ученом. Можно заранее дать задание одному из учащихся.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637AA-E017-44AB-9A81-15CBE1A31B5D}" type="slidenum">
              <a:rPr lang="ru-RU"/>
              <a:pPr/>
              <a:t>22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	Рассказ о деятельности И. Ньютона, его опыты по исследованию света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5470-152A-4C51-A5AE-B68DE0D93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4DB2DA-FB47-443D-B2AC-1B5EC61A1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32A97-6741-493A-A05C-778BA371328E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AA996-3EAD-43F0-A025-46CFC285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Searches\Desktop\&#1088;&#1072;&#1076;&#1091;&#1075;&#1072;\&#1052;&#1091;&#1083;&#1100;&#1090;&#1080;&#1082;%20&#1055;&#1086;&#1095;&#1077;&#1084;&#1091;&#1095;&#1082;&#1072;.%2042%20&#1089;&#1077;&#1088;&#1080;&#1103;.%20&#1063;&#1090;&#1086;%20&#1090;&#1072;&#1082;&#1086;&#1077;%20&#1088;&#1072;&#1076;&#1091;&#1075;&#1072;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76;&#1084;&#1080;&#1085;\Searches\Desktop\&#1088;&#1072;&#1076;&#1091;&#1075;&#1072;\&#1088;&#1072;&#1079;&#1085;&#1086;&#1094;&#1074;&#1077;&#1090;&#1085;&#1072;&#1103;%20&#1080;&#1075;&#1088;&#1072;%20+.mp3" TargetMode="Externa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72;&#1076;&#1084;&#1080;&#1085;\Searches\Desktop\&#1088;&#1072;&#1076;&#1091;&#1075;&#1072;\&#1094;&#1074;&#1077;&#1090;&#1072;%20&#1088;&#1072;&#1076;&#1091;&#1075;&#1080;.mp3" TargetMode="Externa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40.png"/><Relationship Id="rId4" Type="http://schemas.microsoft.com/office/2007/relationships/media" Target="../media/media1.mp3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Searches\Desktop\&#1088;&#1072;&#1076;&#1091;&#1075;&#1072;\&#1064;&#1086;&#1091;%20&#1084;&#1099;&#1083;&#1100;&#1085;&#1099;&#1093;%20&#1087;&#1091;&#1079;&#1099;&#1088;&#1077;&#1081;%20&#1063;&#1091;&#1081;&#1082;&#1086;.%20Bubble%20Fantasy%20Show..mp4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7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76;&#1084;&#1080;&#1085;\Searches\Desktop\&#1088;&#1072;&#1076;&#1091;&#1075;&#1072;\&#1094;&#1074;&#1077;&#1090;&#1072;%20&#1088;&#1072;&#1076;&#1091;&#1075;&#1080;.mp3" TargetMode="Externa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Searches\Desktop\&#1088;&#1072;&#1076;&#1091;&#1075;&#1072;\&#1064;&#1086;&#1091;%20&#1084;&#1099;&#1083;&#1100;&#1085;&#1099;&#1093;%20&#1087;&#1091;&#1079;&#1099;&#1088;&#1077;&#1081;%20&#1063;&#1091;&#1081;&#1082;&#1086;.%20Bubble%20Fantasy%20Show..mp4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cs typeface="Arial"/>
              </a:rPr>
              <a:t>Почему радуга разноцветная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2176463" cy="23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125" y="3792538"/>
            <a:ext cx="2357438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Картинка 261 из 1664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0"/>
            <a:ext cx="2500330" cy="268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3428992" y="785794"/>
            <a:ext cx="5572164" cy="1928826"/>
          </a:xfrm>
          <a:prstGeom prst="cloudCallout">
            <a:avLst>
              <a:gd name="adj1" fmla="val 22021"/>
              <a:gd name="adj2" fmla="val 15963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Можно было сказать: поставили, построили арку. Какое слово вместо этого использовали авторы?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42844" y="4071942"/>
            <a:ext cx="6000792" cy="207170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Воздвигли.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слово более торжественное, оно лишний раз подчеркивает красоту зрелища, которое увидели авторы.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Картинка 261 из 1664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00108"/>
            <a:ext cx="2500330" cy="268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s48.radikal.ru/i122/1105/0b/f1c5db935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6190"/>
            <a:ext cx="9175227" cy="6914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5954" name="Picture 2" descr="http://www.playcast.ru/uploads/2015/09/13/15051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9443"/>
            <a:ext cx="9144000" cy="10542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6978" name="Picture 2" descr="http://lifeglobe.net/media/entry/462/c7162566eb7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8002" name="Picture 2" descr="http://zhurnal.siwatcher.ru/img/m/muza_s/77/radug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3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33 из 1664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47 из 1664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1044" y="0"/>
            <a:ext cx="4382956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32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До чего же весело летом шлепать по лужам во время теплого дождя! В одних трусиках! Как под душем, только лучше! Потому что пахнет дождем, мокрой землей, травой, а воздух чистый, свежий. Хорошо!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Но вот дождь стихает. Уже кое-где появились на небе голубые просветы, в них тотчас же проскальзывает солнечный луч, а крупные капли дождя еще падают и падают... И вдруг кто-то радостно кричит: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— Радуга! Смотрите — радуга! И в самом деле, через все небо перекинулась разноцветная дуга, словно огромные ворота в небе. Откуда они взялись? Кто их построил так быстро и так красиво?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1"/>
                </a:solidFill>
              </a:rPr>
              <a:t>«МАСТЕРА – СТРОИТЕЛИ»</a:t>
            </a:r>
          </a:p>
        </p:txBody>
      </p:sp>
      <p:pic>
        <p:nvPicPr>
          <p:cNvPr id="71686" name="Picture 6" descr="2831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73238"/>
            <a:ext cx="7848600" cy="453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s.nashaucheba.ru/tw_files2/urls_3/1389/d-1388068/img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igslide.ru/images/10/9871/831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wpt.ru/uploads/presentation_screenshots/addb59bbbe213cf98534a9a5893d1d9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igslide.ru/images/10/9871/831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получается радуга?</a:t>
            </a:r>
            <a:endParaRPr lang="ru-RU" dirty="0"/>
          </a:p>
        </p:txBody>
      </p:sp>
      <p:pic>
        <p:nvPicPr>
          <p:cNvPr id="4" name="Мультик Почемучка. 42 серия. Что такое радуг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375650" cy="11430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D63E20"/>
                </a:solidFill>
                <a:latin typeface="Arial Black" pitchFamily="34" charset="0"/>
              </a:rPr>
              <a:t>  </a:t>
            </a:r>
            <a:endParaRPr lang="ru-RU" sz="5400" b="1" i="1" smtClean="0">
              <a:solidFill>
                <a:srgbClr val="D63E20"/>
              </a:solidFill>
              <a:latin typeface="Arial Black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427538" y="1844675"/>
            <a:ext cx="44958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i="1">
                <a:solidFill>
                  <a:srgbClr val="0000FF"/>
                </a:solidFill>
                <a:latin typeface="Arial Black" pitchFamily="34" charset="0"/>
              </a:rPr>
              <a:t>Дисперсия</a:t>
            </a:r>
            <a:r>
              <a:rPr lang="ru-RU" sz="4800">
                <a:latin typeface="Arial Black" pitchFamily="34" charset="0"/>
              </a:rPr>
              <a:t> </a:t>
            </a:r>
          </a:p>
          <a:p>
            <a:pPr algn="ctr"/>
            <a:r>
              <a:rPr lang="ru-RU" sz="4000">
                <a:solidFill>
                  <a:srgbClr val="008200"/>
                </a:solidFill>
                <a:latin typeface="Arial Black" pitchFamily="34" charset="0"/>
              </a:rPr>
              <a:t>1666 год</a:t>
            </a:r>
            <a:endParaRPr lang="ru-RU" sz="4000">
              <a:solidFill>
                <a:srgbClr val="008200"/>
              </a:solidFill>
            </a:endParaRPr>
          </a:p>
          <a:p>
            <a:endParaRPr lang="ru-RU" sz="4000">
              <a:solidFill>
                <a:srgbClr val="00B400"/>
              </a:solidFill>
            </a:endParaRPr>
          </a:p>
        </p:txBody>
      </p:sp>
      <p:sp>
        <p:nvSpPr>
          <p:cNvPr id="9220" name="WordArt 11"/>
          <p:cNvSpPr>
            <a:spLocks noChangeArrowheads="1" noChangeShapeType="1" noTextEdit="1"/>
          </p:cNvSpPr>
          <p:nvPr/>
        </p:nvSpPr>
        <p:spPr bwMode="auto">
          <a:xfrm>
            <a:off x="1835150" y="836613"/>
            <a:ext cx="6264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Исаак  Ньютон</a:t>
            </a:r>
          </a:p>
        </p:txBody>
      </p:sp>
      <p:pic>
        <p:nvPicPr>
          <p:cNvPr id="60428" name="Picture 12" descr="ньют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16113"/>
            <a:ext cx="345757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13" descr="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500438"/>
            <a:ext cx="20939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Searches\Desktop\Новый рисунок (1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2484438" y="620713"/>
            <a:ext cx="4678362" cy="10477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 П Е К Т Р</a:t>
            </a:r>
          </a:p>
        </p:txBody>
      </p:sp>
      <p:pic>
        <p:nvPicPr>
          <p:cNvPr id="63494" name="Picture 6" descr="спек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36838"/>
            <a:ext cx="871378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596188" y="6045200"/>
            <a:ext cx="979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/>
              <a:t>красный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7575550" y="5489575"/>
            <a:ext cx="1254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о</a:t>
            </a:r>
            <a:r>
              <a:rPr lang="ru-RU" sz="1600" i="1"/>
              <a:t>ранжевый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7575550" y="4984750"/>
            <a:ext cx="982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/>
              <a:t>желтый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7648575" y="4479925"/>
            <a:ext cx="992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/>
              <a:t>зеленый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7575550" y="3905250"/>
            <a:ext cx="95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/>
              <a:t>голубой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596188" y="3429000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chemeClr val="bg1"/>
                </a:solidFill>
              </a:rPr>
              <a:t>синий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7408863" y="2924175"/>
            <a:ext cx="1457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chemeClr val="bg1"/>
                </a:solidFill>
              </a:rPr>
              <a:t>фиолетовый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6000" b="1" i="1" smtClean="0">
                <a:solidFill>
                  <a:schemeClr val="bg1"/>
                </a:solidFill>
              </a:rPr>
              <a:t/>
            </a:r>
            <a:br>
              <a:rPr lang="ru-RU" sz="6000" b="1" i="1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spectrum</a:t>
            </a:r>
            <a:r>
              <a:rPr lang="ru-RU" sz="4000" smtClean="0">
                <a:solidFill>
                  <a:schemeClr val="bg1"/>
                </a:solidFill>
              </a:rPr>
              <a:t> (лат.) -  видение.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  <p:bldP spid="63497" grpId="0"/>
      <p:bldP spid="63498" grpId="0"/>
      <p:bldP spid="63499" grpId="0"/>
      <p:bldP spid="63500" grpId="0"/>
      <p:bldP spid="63501" grpId="0"/>
      <p:bldP spid="63502" grpId="0"/>
      <p:bldP spid="634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21" name="Line 69"/>
          <p:cNvSpPr>
            <a:spLocks noChangeShapeType="1"/>
          </p:cNvSpPr>
          <p:nvPr/>
        </p:nvSpPr>
        <p:spPr bwMode="auto">
          <a:xfrm flipH="1">
            <a:off x="2051050" y="3573463"/>
            <a:ext cx="1008063" cy="647700"/>
          </a:xfrm>
          <a:prstGeom prst="line">
            <a:avLst/>
          </a:prstGeom>
          <a:noFill/>
          <a:ln w="57150">
            <a:solidFill>
              <a:srgbClr val="9E0E8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18" name="Line 66"/>
          <p:cNvSpPr>
            <a:spLocks noChangeShapeType="1"/>
          </p:cNvSpPr>
          <p:nvPr/>
        </p:nvSpPr>
        <p:spPr bwMode="auto">
          <a:xfrm flipH="1">
            <a:off x="2051050" y="3429000"/>
            <a:ext cx="1081088" cy="576263"/>
          </a:xfrm>
          <a:prstGeom prst="line">
            <a:avLst/>
          </a:prstGeom>
          <a:noFill/>
          <a:ln w="57150">
            <a:solidFill>
              <a:srgbClr val="0325C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16" name="Line 64"/>
          <p:cNvSpPr>
            <a:spLocks noChangeShapeType="1"/>
          </p:cNvSpPr>
          <p:nvPr/>
        </p:nvSpPr>
        <p:spPr bwMode="auto">
          <a:xfrm flipH="1">
            <a:off x="2051050" y="3284538"/>
            <a:ext cx="1225550" cy="504825"/>
          </a:xfrm>
          <a:prstGeom prst="line">
            <a:avLst/>
          </a:prstGeom>
          <a:noFill/>
          <a:ln w="57150">
            <a:solidFill>
              <a:srgbClr val="4664F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14" name="Line 62"/>
          <p:cNvSpPr>
            <a:spLocks noChangeShapeType="1"/>
          </p:cNvSpPr>
          <p:nvPr/>
        </p:nvSpPr>
        <p:spPr bwMode="auto">
          <a:xfrm flipH="1">
            <a:off x="2051050" y="3213100"/>
            <a:ext cx="1225550" cy="4318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12" name="Line 60"/>
          <p:cNvSpPr>
            <a:spLocks noChangeShapeType="1"/>
          </p:cNvSpPr>
          <p:nvPr/>
        </p:nvSpPr>
        <p:spPr bwMode="auto">
          <a:xfrm flipH="1">
            <a:off x="2051050" y="3141663"/>
            <a:ext cx="1296988" cy="358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10" name="Line 58"/>
          <p:cNvSpPr>
            <a:spLocks noChangeShapeType="1"/>
          </p:cNvSpPr>
          <p:nvPr/>
        </p:nvSpPr>
        <p:spPr bwMode="auto">
          <a:xfrm flipH="1">
            <a:off x="2051050" y="3068638"/>
            <a:ext cx="1368425" cy="288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08" name="Line 56"/>
          <p:cNvSpPr>
            <a:spLocks noChangeShapeType="1"/>
          </p:cNvSpPr>
          <p:nvPr/>
        </p:nvSpPr>
        <p:spPr bwMode="auto">
          <a:xfrm flipH="1">
            <a:off x="2051050" y="2997200"/>
            <a:ext cx="1368425" cy="2159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AutoShape 7"/>
          <p:cNvSpPr>
            <a:spLocks noChangeArrowheads="1"/>
          </p:cNvSpPr>
          <p:nvPr/>
        </p:nvSpPr>
        <p:spPr bwMode="auto">
          <a:xfrm>
            <a:off x="2157413" y="2133600"/>
            <a:ext cx="3598862" cy="2592388"/>
          </a:xfrm>
          <a:prstGeom prst="triangle">
            <a:avLst>
              <a:gd name="adj" fmla="val 50000"/>
            </a:avLst>
          </a:prstGeom>
          <a:solidFill>
            <a:srgbClr val="CEF1FE">
              <a:alpha val="27843"/>
            </a:srgb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EF1FE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51615" name="Line 63"/>
          <p:cNvSpPr>
            <a:spLocks noChangeShapeType="1"/>
          </p:cNvSpPr>
          <p:nvPr/>
        </p:nvSpPr>
        <p:spPr bwMode="auto">
          <a:xfrm flipH="1">
            <a:off x="3260725" y="2924175"/>
            <a:ext cx="1223963" cy="360363"/>
          </a:xfrm>
          <a:prstGeom prst="line">
            <a:avLst/>
          </a:prstGeom>
          <a:noFill/>
          <a:ln w="57150">
            <a:solidFill>
              <a:srgbClr val="4664FC">
                <a:alpha val="65881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17" name="Line 65"/>
          <p:cNvSpPr>
            <a:spLocks noChangeShapeType="1"/>
          </p:cNvSpPr>
          <p:nvPr/>
        </p:nvSpPr>
        <p:spPr bwMode="auto">
          <a:xfrm flipH="1">
            <a:off x="3148013" y="2924175"/>
            <a:ext cx="1368425" cy="504825"/>
          </a:xfrm>
          <a:prstGeom prst="line">
            <a:avLst/>
          </a:prstGeom>
          <a:noFill/>
          <a:ln w="57150">
            <a:solidFill>
              <a:srgbClr val="0325CD">
                <a:alpha val="5098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19" name="Line 67"/>
          <p:cNvSpPr>
            <a:spLocks noChangeShapeType="1"/>
          </p:cNvSpPr>
          <p:nvPr/>
        </p:nvSpPr>
        <p:spPr bwMode="auto">
          <a:xfrm flipH="1">
            <a:off x="3059113" y="2924175"/>
            <a:ext cx="1441450" cy="649288"/>
          </a:xfrm>
          <a:prstGeom prst="line">
            <a:avLst/>
          </a:prstGeom>
          <a:noFill/>
          <a:ln w="57150">
            <a:solidFill>
              <a:srgbClr val="A126AA">
                <a:alpha val="67058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5"/>
          <p:cNvSpPr>
            <a:spLocks noChangeShapeType="1"/>
          </p:cNvSpPr>
          <p:nvPr/>
        </p:nvSpPr>
        <p:spPr bwMode="auto">
          <a:xfrm>
            <a:off x="1619250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2124075" y="16287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3255963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cxnSp>
        <p:nvCxnSpPr>
          <p:cNvPr id="12304" name="AutoShape 17"/>
          <p:cNvCxnSpPr>
            <a:cxnSpLocks noChangeShapeType="1"/>
          </p:cNvCxnSpPr>
          <p:nvPr/>
        </p:nvCxnSpPr>
        <p:spPr bwMode="auto">
          <a:xfrm>
            <a:off x="2843213" y="35004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5" name="WordArt 35"/>
          <p:cNvSpPr>
            <a:spLocks noChangeArrowheads="1" noChangeShapeType="1" noTextEdit="1"/>
          </p:cNvSpPr>
          <p:nvPr/>
        </p:nvSpPr>
        <p:spPr bwMode="auto">
          <a:xfrm>
            <a:off x="323850" y="765175"/>
            <a:ext cx="855821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Ход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лучей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призме</a:t>
            </a:r>
          </a:p>
        </p:txBody>
      </p:sp>
      <p:pic>
        <p:nvPicPr>
          <p:cNvPr id="151626" name="Picture 74" descr="знак вопрса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3141663"/>
            <a:ext cx="128428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627" name="Text Box 75"/>
          <p:cNvSpPr txBox="1">
            <a:spLocks noChangeArrowheads="1"/>
          </p:cNvSpPr>
          <p:nvPr/>
        </p:nvSpPr>
        <p:spPr bwMode="auto">
          <a:xfrm>
            <a:off x="250825" y="5157788"/>
            <a:ext cx="8497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	</a:t>
            </a:r>
            <a:r>
              <a:rPr lang="ru-RU" sz="2400" b="1" i="1">
                <a:solidFill>
                  <a:schemeClr val="hlink"/>
                </a:solidFill>
              </a:rPr>
              <a:t>Почему белый свет, проходя сквозь призму, разлагается в цветной спектр?</a:t>
            </a:r>
          </a:p>
          <a:p>
            <a:r>
              <a:rPr lang="ru-RU" sz="2400" b="1" i="1">
                <a:solidFill>
                  <a:schemeClr val="hlink"/>
                </a:solidFill>
              </a:rPr>
              <a:t>	Какие цвета и в какой последовательности наблюдаются в спектре?</a:t>
            </a:r>
          </a:p>
        </p:txBody>
      </p:sp>
      <p:sp>
        <p:nvSpPr>
          <p:cNvPr id="151606" name="Line 54"/>
          <p:cNvSpPr>
            <a:spLocks noChangeShapeType="1"/>
          </p:cNvSpPr>
          <p:nvPr/>
        </p:nvSpPr>
        <p:spPr bwMode="auto">
          <a:xfrm flipH="1">
            <a:off x="4716463" y="2924175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13" name="Line 61"/>
          <p:cNvSpPr>
            <a:spLocks noChangeShapeType="1"/>
          </p:cNvSpPr>
          <p:nvPr/>
        </p:nvSpPr>
        <p:spPr bwMode="auto">
          <a:xfrm flipH="1">
            <a:off x="3282950" y="2924175"/>
            <a:ext cx="1223963" cy="288925"/>
          </a:xfrm>
          <a:prstGeom prst="line">
            <a:avLst/>
          </a:prstGeom>
          <a:noFill/>
          <a:ln w="57150">
            <a:solidFill>
              <a:srgbClr val="00CC00">
                <a:alpha val="6196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11" name="Line 59"/>
          <p:cNvSpPr>
            <a:spLocks noChangeShapeType="1"/>
          </p:cNvSpPr>
          <p:nvPr/>
        </p:nvSpPr>
        <p:spPr bwMode="auto">
          <a:xfrm flipH="1">
            <a:off x="3348038" y="2924175"/>
            <a:ext cx="1152525" cy="217488"/>
          </a:xfrm>
          <a:prstGeom prst="line">
            <a:avLst/>
          </a:prstGeom>
          <a:noFill/>
          <a:ln w="57150">
            <a:solidFill>
              <a:srgbClr val="FFFF00">
                <a:alpha val="7097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09" name="Line 57"/>
          <p:cNvSpPr>
            <a:spLocks noChangeShapeType="1"/>
          </p:cNvSpPr>
          <p:nvPr/>
        </p:nvSpPr>
        <p:spPr bwMode="auto">
          <a:xfrm flipH="1">
            <a:off x="3363913" y="2924175"/>
            <a:ext cx="1152525" cy="144463"/>
          </a:xfrm>
          <a:prstGeom prst="line">
            <a:avLst/>
          </a:prstGeom>
          <a:noFill/>
          <a:ln w="57150">
            <a:solidFill>
              <a:srgbClr val="FF6600">
                <a:alpha val="74117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607" name="Line 55"/>
          <p:cNvSpPr>
            <a:spLocks noChangeShapeType="1"/>
          </p:cNvSpPr>
          <p:nvPr/>
        </p:nvSpPr>
        <p:spPr bwMode="auto">
          <a:xfrm flipH="1">
            <a:off x="3425825" y="2924175"/>
            <a:ext cx="1081088" cy="73025"/>
          </a:xfrm>
          <a:prstGeom prst="line">
            <a:avLst/>
          </a:prstGeom>
          <a:noFill/>
          <a:ln w="57150">
            <a:solidFill>
              <a:srgbClr val="FF006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21" grpId="0" animBg="1"/>
      <p:bldP spid="151618" grpId="0" animBg="1"/>
      <p:bldP spid="151616" grpId="0" animBg="1"/>
      <p:bldP spid="151614" grpId="0" animBg="1"/>
      <p:bldP spid="151612" grpId="0" animBg="1"/>
      <p:bldP spid="151610" grpId="0" animBg="1"/>
      <p:bldP spid="151608" grpId="0" animBg="1"/>
      <p:bldP spid="151615" grpId="0" animBg="1"/>
      <p:bldP spid="151617" grpId="0" animBg="1"/>
      <p:bldP spid="151619" grpId="0" animBg="1"/>
      <p:bldP spid="151606" grpId="0" animBg="1"/>
      <p:bldP spid="151613" grpId="0" animBg="1"/>
      <p:bldP spid="151611" grpId="0" animBg="1"/>
      <p:bldP spid="151609" grpId="0" animBg="1"/>
      <p:bldP spid="1516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928670"/>
            <a:ext cx="6286544" cy="1357322"/>
          </a:xfrm>
          <a:prstGeom prst="cloudCallout">
            <a:avLst>
              <a:gd name="adj1" fmla="val -8862"/>
              <a:gd name="adj2" fmla="val 23965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цвета в радуге идут в четкой последовательности и никогда                    не меняются местами.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Картинка 287 из 35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653183"/>
            <a:ext cx="3714766" cy="364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286808" cy="2000264"/>
          </a:xfrm>
          <a:prstGeom prst="cloudCallout">
            <a:avLst>
              <a:gd name="adj1" fmla="val -18602"/>
              <a:gd name="adj2" fmla="val 163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не путать этот порядок, люди придумали «запоминалку». Прочитайте слова и попробуйте догадаться, как с их помощью можно запомнить все цвета радуги.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1876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71 из 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.ytimg.com/vi/b_sIQfz7bTo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13712" cy="5256584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76672"/>
            <a:ext cx="8472518" cy="4392488"/>
          </a:xfrm>
          <a:ln>
            <a:miter lim="800000"/>
            <a:headEnd/>
            <a:tailEnd/>
          </a:ln>
          <a:ex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800" b="1" dirty="0" smtClean="0">
                <a:ln w="11430"/>
                <a:solidFill>
                  <a:srgbClr val="002060"/>
                </a:solidFill>
              </a:rPr>
              <a:t>Цветное коромысло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800" b="1" dirty="0" smtClean="0">
                <a:ln w="11430"/>
                <a:solidFill>
                  <a:srgbClr val="002060"/>
                </a:solidFill>
              </a:rPr>
              <a:t>Над рекою повисло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291239"/>
            <a:ext cx="4536678" cy="4566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3150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3" y="2291239"/>
            <a:ext cx="4283967" cy="4566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7771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nattik.ru/wp-content/uploads/2012/10/fazan_zolotisti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31641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r.gallerix.ru/168377568/E/503218215/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datas/okruzhajuschij-mir/Pochemu-raduga-raznotsvetnaja/0016-016-Ka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rostodelkino.com/uploads/posts/2012-11-25/image_727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азноцветная игра +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Картинка 24 из 484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429000"/>
            <a:ext cx="2200271" cy="302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Поможем Вопросику раскрасить радугу правильно.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2000240"/>
            <a:ext cx="4000528" cy="64294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643182"/>
            <a:ext cx="4000528" cy="642942"/>
          </a:xfrm>
          <a:prstGeom prst="rect">
            <a:avLst/>
          </a:prstGeom>
          <a:solidFill>
            <a:srgbClr val="FF99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3286124"/>
            <a:ext cx="4000528" cy="64294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929066"/>
            <a:ext cx="4000528" cy="642942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4572008"/>
            <a:ext cx="4000528" cy="642942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5214950"/>
            <a:ext cx="4000528" cy="642942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5857892"/>
            <a:ext cx="4000528" cy="642942"/>
          </a:xfrm>
          <a:prstGeom prst="rect">
            <a:avLst/>
          </a:prstGeom>
          <a:solidFill>
            <a:srgbClr val="6600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1785926"/>
            <a:ext cx="2500330" cy="379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0911a2211185c8ce932fa43abe90a77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406360"/>
            <a:ext cx="9174851" cy="7264360"/>
          </a:xfrm>
          <a:noFill/>
          <a:ln/>
        </p:spPr>
      </p:pic>
      <p:pic>
        <p:nvPicPr>
          <p:cNvPr id="3" name="цвета радуг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-66675" y="0"/>
            <a:ext cx="9210675" cy="6858000"/>
            <a:chOff x="-66262" y="0"/>
            <a:chExt cx="9210261" cy="6858000"/>
          </a:xfrm>
        </p:grpSpPr>
        <p:pic>
          <p:nvPicPr>
            <p:cNvPr id="819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6262" y="0"/>
              <a:ext cx="921026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780152" y="0"/>
              <a:ext cx="5363846" cy="923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Arial" charset="0"/>
                </a:rPr>
                <a:t>Работа в парах</a:t>
              </a:r>
            </a:p>
          </p:txBody>
        </p:sp>
      </p:grpSp>
      <p:pic>
        <p:nvPicPr>
          <p:cNvPr id="4" name="кто построил рад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31640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995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Двойная радуга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neizvestniy-geniy.ru/images/works/photo/2013/10/small/1029167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сять самых очаровательных разноцветных радуг мира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529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923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Обычно солнечный луч и дождевые капли строят зараз одну радугу, и то не часто. Но бывает, что, всем на радость и удивление, в небе сразу появляются две радуги. Одна из них поярче, другая побледней! Это бывает в тех редких случаях, когда солнечный луч дважды отражается в каплях воды.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есять самых очаровательных разноцветных радуг мира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ypresentation.ru/documents/818b39c17d86442ab904e87d3fa77569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сять самых очаровательных разноцветных радуг мира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сять самых очаровательных разноцветных радуг мира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сять самых очаровательных разноцветных радуг мира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ub.ru/uploads/01.2012/7993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ild-nature.ru/sites/default/files/raduga0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tvet.imgsmail.ru/download/b291c03c5847af6a89f3bcc64c611da3_i-1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.picsfab.com/static/contents/images/3/7/0/5d0ff30dc081873ef458f68f9157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izvestniy-geniy.ru/images/works/photo/2013/03/small/872933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goodfon.ru/original/1366x768/4/b8/yuzhnaya-afrika-granica-zambii-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iasubs.ru/group/uploads/wo/wonderful-planetru-vse-o-planete-zemlya/image/1426704104-692216-166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4214810" y="785794"/>
            <a:ext cx="4786346" cy="1928826"/>
          </a:xfrm>
          <a:prstGeom prst="cloudCallout">
            <a:avLst>
              <a:gd name="adj1" fmla="val 14942"/>
              <a:gd name="adj2" fmla="val 16939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минуту в землю врос Разноцветный чудо-мост. Чудо-мастер смастерил Мост высокий без перил.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а 224 из 1664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71810"/>
            <a:ext cx="5500726" cy="3210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2-tub-ru.yandex.net/i?id=5c03386de7e61225f6ed9ff6ad95a669&amp;n=33&amp;h=215&amp;w=29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egetarianus.ru/wp-content/uploads/2014/09/wpid-lunnaya-raduga-predstavlyaet-prirodnoe-yavlenie-namnogo-bolee-redkoe_i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9/photo8E2D/20859139627-0/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.spynet.ru/uploads/images/0/6/9/3/7/9/2011/08/03/10dd1ffbb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ia.tumblr.com/tumblr_ljuestqPmU1qcrj0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3227.vk.me/v623227514/1a1de/J19pewsFUT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Солнечным днем в любой момент можно увидеть радугу. Для этого достаточно взять шланг и начать поливать цветы. Если при этом вы встанете спиной к Солнцу, освещающему водяные брызги, то обязательно увидите небольшую радугу. Так же возникает и настоящая радуга, только в этом случае солнечные лучи проходят не сквозь мелкие брызги, а сквозь завесу дождя, который идет где-то в отдалении.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4274" name="Picture 2" descr="Картинка 1 из 1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37540"/>
            <a:ext cx="8577287" cy="397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565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luxboom.ru/wp-content/uploads/2015/04/8-rainbow-photograph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\Searches\Desktop\фото\IMG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Searches\Desktop\фото\IMG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>
            <a:off x="142844" y="714356"/>
            <a:ext cx="6643734" cy="1928826"/>
          </a:xfrm>
          <a:prstGeom prst="cloudCallout">
            <a:avLst>
              <a:gd name="adj1" fmla="val -11999"/>
              <a:gd name="adj2" fmla="val 17823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писатели и поэты посвящали этому природному явлению небольшие произведения. Послушайте некоторые из них.</a:t>
            </a:r>
          </a:p>
        </p:txBody>
      </p:sp>
      <p:pic>
        <p:nvPicPr>
          <p:cNvPr id="6" name="Picture 2" descr="Картинка 224 из 1664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571876"/>
            <a:ext cx="4982353" cy="249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\Searches\Desktop\фото\IMG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Searches\Desktop\фото\IMG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\Searches\Desktop\фото\IMG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5 из 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00174"/>
            <a:ext cx="5000660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392909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Солнце светит и смеётся,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на землю дождик льётся.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выходит на луга</a:t>
            </a:r>
          </a:p>
          <a:p>
            <a:pPr algn="just">
              <a:lnSpc>
                <a:spcPct val="150000"/>
              </a:lnSpc>
            </a:pP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Семицветная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дуга.</a:t>
            </a:r>
          </a:p>
        </p:txBody>
      </p:sp>
      <p:pic>
        <p:nvPicPr>
          <p:cNvPr id="5122" name="Picture 2" descr="C:\Users\админ\Searches\Desktop\фото\IMG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\Searches\Desktop\фото\IMG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\Searches\Desktop\фото\IMG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Мыльный пузырь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.artfile.ru/2560x1600_825996_%5bwww.ArtFile.ru%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Шоу мыльных пузырей Чуйко. Bubble Fantasy Show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G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4676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-171450"/>
            <a:ext cx="822960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33CC33"/>
                </a:solidFill>
                <a:latin typeface="Arial Black" pitchFamily="34" charset="0"/>
              </a:rPr>
              <a:t>Спектральный круг</a:t>
            </a:r>
          </a:p>
        </p:txBody>
      </p:sp>
      <p:pic>
        <p:nvPicPr>
          <p:cNvPr id="46083" name="Picture 3" descr="bmp1b10_05_01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341438"/>
            <a:ext cx="2867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bmp1b10_05_02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341438"/>
            <a:ext cx="287496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знак вопрса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229225"/>
            <a:ext cx="97631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268538" y="5734050"/>
            <a:ext cx="4824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CC00"/>
                </a:solidFill>
              </a:rPr>
              <a:t>Объясни явление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48 из 1664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14546" y="142852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Вскоре сквозь тучи пробилось солнце.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...Стройная радуга зажглась над пасмурной далью. Она сверкала и дымилась, окруженная космами пепельных туч.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Как всегда, при виде радуги, писатель Сергеев подумал, что радуга похожа на арку, воздвигнутую на границе заповедной земли.</a:t>
            </a:r>
          </a:p>
          <a:p>
            <a:pPr algn="just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(К. Паустовский)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4648200" cy="1676400"/>
          </a:xfrm>
        </p:spPr>
        <p:txBody>
          <a:bodyPr/>
          <a:lstStyle/>
          <a:p>
            <a:pPr algn="l" eaLnBrk="1" hangingPunct="1"/>
            <a:r>
              <a:rPr lang="ru-RU" sz="4800" b="1" smtClean="0">
                <a:solidFill>
                  <a:srgbClr val="FF0000"/>
                </a:solidFill>
                <a:latin typeface="Arial Black" pitchFamily="34" charset="0"/>
              </a:rPr>
              <a:t>Томас Юнг</a:t>
            </a:r>
            <a:endParaRPr lang="ru-RU" sz="48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609600"/>
            <a:ext cx="3429000" cy="5638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rgbClr val="3333CC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FF3300"/>
                </a:solidFill>
                <a:latin typeface="Arial Black" pitchFamily="34" charset="0"/>
              </a:rPr>
              <a:t>Красный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FF3300"/>
                </a:solidFill>
                <a:latin typeface="Arial Black" pitchFamily="34" charset="0"/>
              </a:rPr>
              <a:t>+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 </a:t>
            </a:r>
            <a:r>
              <a:rPr lang="ru-RU" sz="3600" smtClean="0">
                <a:solidFill>
                  <a:srgbClr val="669900"/>
                </a:solidFill>
                <a:latin typeface="Arial Black" pitchFamily="34" charset="0"/>
              </a:rPr>
              <a:t>Зеленый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669900"/>
                </a:solidFill>
                <a:latin typeface="Arial Black" pitchFamily="34" charset="0"/>
              </a:rPr>
              <a:t>+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 </a:t>
            </a:r>
            <a:r>
              <a:rPr lang="ru-RU" sz="3600" smtClean="0">
                <a:solidFill>
                  <a:srgbClr val="3399FF"/>
                </a:solidFill>
                <a:latin typeface="Arial Black" pitchFamily="34" charset="0"/>
              </a:rPr>
              <a:t>Голубой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3399FF"/>
                </a:solidFill>
                <a:latin typeface="Arial Black" pitchFamily="34" charset="0"/>
              </a:rPr>
              <a:t>=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chemeClr val="bg1"/>
                </a:solidFill>
                <a:latin typeface="Arial Black" pitchFamily="34" charset="0"/>
              </a:rPr>
              <a:t>Белый свет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rgbClr val="3333CC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3333CC"/>
                </a:solidFill>
                <a:latin typeface="Arial Black" pitchFamily="34" charset="0"/>
              </a:rPr>
              <a:t>1807 год</a:t>
            </a:r>
          </a:p>
        </p:txBody>
      </p:sp>
      <p:pic>
        <p:nvPicPr>
          <p:cNvPr id="74757" name="Picture 5" descr="young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412875"/>
            <a:ext cx="36385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цвета радуг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2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475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Мыльный пузырь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.artfile.ru/2560x1600_825996_%5bwww.ArtFile.ru%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Шоу мыльных пузырей Чуйко. Bubble Fantasy Show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9" y="704088"/>
            <a:ext cx="6151964" cy="1143000"/>
          </a:xfrm>
        </p:spPr>
        <p:txBody>
          <a:bodyPr>
            <a:noAutofit/>
          </a:bodyPr>
          <a:lstStyle/>
          <a:p>
            <a:r>
              <a:rPr lang="ru-RU" sz="9600" b="1" i="1" dirty="0">
                <a:solidFill>
                  <a:srgbClr val="009900"/>
                </a:solidFill>
              </a:rPr>
              <a:t>Т Е С Т </a:t>
            </a:r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3635896" y="116632"/>
            <a:ext cx="5445163" cy="4248471"/>
            <a:chOff x="2362" y="2146"/>
            <a:chExt cx="7200" cy="4320"/>
          </a:xfrm>
        </p:grpSpPr>
        <p:sp>
          <p:nvSpPr>
            <p:cNvPr id="39951" name="AutoShape 15"/>
            <p:cNvSpPr>
              <a:spLocks noChangeAspect="1" noChangeArrowheads="1"/>
            </p:cNvSpPr>
            <p:nvPr/>
          </p:nvSpPr>
          <p:spPr bwMode="auto">
            <a:xfrm>
              <a:off x="2362" y="2146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952" name="Oval 16"/>
            <p:cNvSpPr>
              <a:spLocks noChangeArrowheads="1"/>
            </p:cNvSpPr>
            <p:nvPr/>
          </p:nvSpPr>
          <p:spPr bwMode="auto">
            <a:xfrm>
              <a:off x="2624" y="2539"/>
              <a:ext cx="1046" cy="104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953" name="Oval 17"/>
            <p:cNvSpPr>
              <a:spLocks noChangeArrowheads="1"/>
            </p:cNvSpPr>
            <p:nvPr/>
          </p:nvSpPr>
          <p:spPr bwMode="auto">
            <a:xfrm>
              <a:off x="4195" y="3979"/>
              <a:ext cx="1048" cy="104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954" name="Oval 18"/>
            <p:cNvSpPr>
              <a:spLocks noChangeArrowheads="1"/>
            </p:cNvSpPr>
            <p:nvPr/>
          </p:nvSpPr>
          <p:spPr bwMode="auto">
            <a:xfrm>
              <a:off x="6551" y="4110"/>
              <a:ext cx="1048" cy="104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955" name="Oval 19"/>
            <p:cNvSpPr>
              <a:spLocks noChangeArrowheads="1"/>
            </p:cNvSpPr>
            <p:nvPr/>
          </p:nvSpPr>
          <p:spPr bwMode="auto">
            <a:xfrm>
              <a:off x="8253" y="2670"/>
              <a:ext cx="1047" cy="104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956" name="Line 20"/>
            <p:cNvSpPr>
              <a:spLocks noChangeShapeType="1"/>
            </p:cNvSpPr>
            <p:nvPr/>
          </p:nvSpPr>
          <p:spPr bwMode="auto">
            <a:xfrm>
              <a:off x="3671" y="3586"/>
              <a:ext cx="524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>
              <a:off x="5373" y="4633"/>
              <a:ext cx="7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 flipV="1">
              <a:off x="7598" y="3717"/>
              <a:ext cx="655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309447"/>
            <a:ext cx="3456384" cy="378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58245" y="3764988"/>
            <a:ext cx="43924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4311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6600" b="1" i="1">
                <a:solidFill>
                  <a:srgbClr val="0000FF"/>
                </a:solidFill>
              </a:rPr>
              <a:t>    ПРОВЕРКА .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476375" y="2205038"/>
            <a:ext cx="6286500" cy="3771900"/>
            <a:chOff x="2362" y="2146"/>
            <a:chExt cx="7200" cy="4320"/>
          </a:xfrm>
        </p:grpSpPr>
        <p:sp>
          <p:nvSpPr>
            <p:cNvPr id="41988" name="AutoShape 4"/>
            <p:cNvSpPr>
              <a:spLocks noChangeAspect="1" noChangeArrowheads="1"/>
            </p:cNvSpPr>
            <p:nvPr/>
          </p:nvSpPr>
          <p:spPr bwMode="auto">
            <a:xfrm>
              <a:off x="2362" y="214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9" name="Oval 5"/>
            <p:cNvSpPr>
              <a:spLocks noChangeArrowheads="1"/>
            </p:cNvSpPr>
            <p:nvPr/>
          </p:nvSpPr>
          <p:spPr bwMode="auto">
            <a:xfrm>
              <a:off x="2624" y="2539"/>
              <a:ext cx="1046" cy="10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4195" y="3979"/>
              <a:ext cx="1048" cy="10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1" name="Oval 7"/>
            <p:cNvSpPr>
              <a:spLocks noChangeArrowheads="1"/>
            </p:cNvSpPr>
            <p:nvPr/>
          </p:nvSpPr>
          <p:spPr bwMode="auto">
            <a:xfrm>
              <a:off x="6551" y="4110"/>
              <a:ext cx="1048" cy="10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8253" y="2670"/>
              <a:ext cx="1047" cy="104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671" y="3586"/>
              <a:ext cx="524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5504" y="4633"/>
              <a:ext cx="7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flipV="1">
              <a:off x="7598" y="3717"/>
              <a:ext cx="786" cy="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71" name="Picture 7" descr="razvivaushaya-igra-radug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73238"/>
            <a:ext cx="6624637" cy="4535487"/>
          </a:xfrm>
          <a:noFill/>
          <a:ln/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3357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Молодцы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.900igr.net:10/datas/okruzhajuschij-mir/Pochemu-raduga-raznotsvetnaja/0007-007-Pochemu-raduga-raznotsvetna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643720/im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43720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48 из 1664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14546" y="142852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3571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неожиданно и ярко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влажной неба синеве Воздушная воздвиглась арка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своем минутном торжестве! Один конец в леса вонзила, Другим за облака ушла —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Она полнеба обхватила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 высоте изнемогла.</a:t>
            </a:r>
          </a:p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(Ф. Тютчев)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928670"/>
            <a:ext cx="6286544" cy="1357322"/>
          </a:xfrm>
          <a:prstGeom prst="cloudCallout">
            <a:avLst>
              <a:gd name="adj1" fmla="val -8862"/>
              <a:gd name="adj2" fmla="val 23965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чем оба автора сравнили радугу? </a:t>
            </a: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1876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288</Words>
  <Application>Microsoft Office PowerPoint</Application>
  <PresentationFormat>Экран (4:3)</PresentationFormat>
  <Paragraphs>112</Paragraphs>
  <Slides>78</Slides>
  <Notes>19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Тема Office</vt:lpstr>
      <vt:lpstr>Почему радуга разноцветная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«МАСТЕРА – СТРОИТЕЛИ»</vt:lpstr>
      <vt:lpstr>Слайд 18</vt:lpstr>
      <vt:lpstr>Слайд 19</vt:lpstr>
      <vt:lpstr>Слайд 20</vt:lpstr>
      <vt:lpstr>Как получается радуга?</vt:lpstr>
      <vt:lpstr>  </vt:lpstr>
      <vt:lpstr>Слайд 23</vt:lpstr>
      <vt:lpstr>  spectrum (лат.) -  видение. </vt:lpstr>
      <vt:lpstr>Слайд 25</vt:lpstr>
      <vt:lpstr>Слайд 26</vt:lpstr>
      <vt:lpstr>Слайд 27</vt:lpstr>
      <vt:lpstr>Слайд 28</vt:lpstr>
      <vt:lpstr>Слайд 29</vt:lpstr>
      <vt:lpstr>фазаны</vt:lpstr>
      <vt:lpstr>Слайд 31</vt:lpstr>
      <vt:lpstr>Слайд 32</vt:lpstr>
      <vt:lpstr>Слайд 33</vt:lpstr>
      <vt:lpstr>Поможем Вопросику раскрасить радугу правильно.</vt:lpstr>
      <vt:lpstr>Слайд 35</vt:lpstr>
      <vt:lpstr>Слайд 36</vt:lpstr>
      <vt:lpstr>Двойная радуга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Мыльный пузырь</vt:lpstr>
      <vt:lpstr>Слайд 67</vt:lpstr>
      <vt:lpstr>Слайд 68</vt:lpstr>
      <vt:lpstr>Спектральный круг</vt:lpstr>
      <vt:lpstr>Томас Юнг</vt:lpstr>
      <vt:lpstr>Мыльный пузырь</vt:lpstr>
      <vt:lpstr>Слайд 72</vt:lpstr>
      <vt:lpstr>Т Е С Т </vt:lpstr>
      <vt:lpstr>    ПРОВЕРКА .</vt:lpstr>
      <vt:lpstr>Слайд 75</vt:lpstr>
      <vt:lpstr>Слайд 76</vt:lpstr>
      <vt:lpstr>Слайд 77</vt:lpstr>
      <vt:lpstr>Слайд 78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91</cp:revision>
  <dcterms:created xsi:type="dcterms:W3CDTF">2016-04-12T12:25:06Z</dcterms:created>
  <dcterms:modified xsi:type="dcterms:W3CDTF">2016-04-18T15:50:44Z</dcterms:modified>
</cp:coreProperties>
</file>